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0" r:id="rId4"/>
    <p:sldId id="293" r:id="rId5"/>
    <p:sldId id="294" r:id="rId6"/>
    <p:sldId id="299" r:id="rId7"/>
    <p:sldId id="300" r:id="rId8"/>
    <p:sldId id="312" r:id="rId9"/>
    <p:sldId id="313" r:id="rId10"/>
    <p:sldId id="301" r:id="rId11"/>
    <p:sldId id="303" r:id="rId12"/>
    <p:sldId id="297" r:id="rId13"/>
    <p:sldId id="311" r:id="rId14"/>
    <p:sldId id="266" r:id="rId15"/>
    <p:sldId id="258" r:id="rId16"/>
    <p:sldId id="310" r:id="rId17"/>
    <p:sldId id="305" r:id="rId18"/>
    <p:sldId id="264" r:id="rId19"/>
    <p:sldId id="265" r:id="rId20"/>
    <p:sldId id="267" r:id="rId21"/>
    <p:sldId id="268" r:id="rId22"/>
    <p:sldId id="304" r:id="rId23"/>
    <p:sldId id="269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13280-6D39-0942-9306-BEF7AA6E2213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4B4D5-C2A9-E641-B5C6-90329D6A51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  <a:p>
            <a:r>
              <a:rPr lang="en-GB"/>
              <a:t>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4B4D5-C2A9-E641-B5C6-90329D6A51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F7A5-6F82-411D-9DC9-0FE8BC677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E911D-C1EF-472D-B472-5AF1E7DC7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B88E62-9F39-4FAF-A57D-EA11FA44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3E74AB-1925-46FD-B1D8-8FA3482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13F74D-9AB6-4CE3-984D-7934980F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62C71-D341-4933-9540-F14065C9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3C8362-2B7B-4E11-B44E-787B4399B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F35769-8415-4903-A622-E656493A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8A343A-F3DC-4968-9DEC-DEC4C811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127BD-0FC9-4B7C-93C5-6EC759D2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7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8D1A10-F4E3-437A-AA27-273F27F5A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B20CB4-A744-4AA0-80BA-3C7793B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2CEBA-0CFC-40C6-82E4-3A6206DE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EAF13D-9CCC-41B3-80CC-6F606DFC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C0A777-7314-439E-BC38-C96B8E3E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85205-8784-43F9-9168-E5D026A8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C6E0E5-5D79-43DB-8658-6C6863F05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C0CD37-6783-43A6-A0D8-7847C8E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7CC034-0862-41E3-BB51-FEC1A409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6389F1-B11C-42AD-8D08-10B1A1EF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8E0CD-1395-4214-A4CA-58D86A1F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A908DA-CA88-49E2-99F7-70A7BEBC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7402B8-6A85-40E4-ABA0-582DC005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A2A38-4253-41BA-89A2-0057C1686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2FE5E-7478-4285-BD19-08914A3C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95589-0E17-4DE1-8801-A167CBD2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15B48E-F6EE-4743-8FB1-C9A43C214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0D8854-C6C7-4006-930C-516F1E370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2F7901-9E50-4718-AB81-6EF7A0D6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AC486D-966F-451E-9524-7EF8451D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F4618E-2222-437E-A1C8-74123715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9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2D4FA-33FE-4B80-806B-3DB9D22F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70435-2574-4DFB-A6A9-D1524C73B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B4DC36-222F-4CEF-BB2F-3EF3B5B4C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1ADCBC-1070-4D9D-9A4A-8911881DA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1BC7B1-A99E-4133-B836-469EC8400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8D9C91-B248-4C95-AAE3-C7E5B0AF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3E61CA-243C-4C74-9DB1-F0AFA523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284CE7-95DA-4DAE-BE5C-0AD12134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FA36E-0CBC-4FCC-983F-95E39BD9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C1A204-639E-460D-9BCC-51DE8AB2B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164293-0A03-4429-A3A9-09DF7D74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A40E17-7F56-4B10-BECD-49BDC457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C18EDB-BA01-43F8-B6BA-D6C4843E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7F7865-465B-4309-9AF7-621AE163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BBD014-D5B5-429A-A752-2A8D6357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0BDF5-0F68-4FAD-92AA-9BAE84E9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961A7-96AB-4192-A77D-B78D6529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B81C4E-7810-45A7-9A83-4B3B5F58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18CF67-D9EA-461C-AFD3-BDCFC17B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8DB37C-D42E-45B9-8E19-33D92DFE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49332C-422F-4B1E-90EF-88113BA2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5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B8F72-678F-4309-8F1A-6C2C10F0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A015A-76B5-4F4F-9CEB-2FA343A07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BB8345-9D1D-4383-A73E-479089F8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8311B3-C5E3-4D3D-9080-BE66D9E3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DAAF45-B47C-432E-9FB8-D2CDB26D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0EBB00-7058-48AF-AC7E-14A891DD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2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5A21D5-668C-4644-81F4-7BDE9B3D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4B709-9231-419B-A380-41483CA7A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9DFF20-FEA1-4515-9C4E-7C0181D0F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4E1C-247F-4053-B3C3-70154C5A4117}" type="datetimeFigureOut">
              <a:rPr lang="en-US" smtClean="0"/>
              <a:t>4/24/24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EE7C4-B19F-4FBE-BE13-7BD55F267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5805BC-8EAE-4081-8B84-B62E31F5D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meter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s://www.menti.com/al7vzxh38qw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90B839-0371-4A1B-BB0B-AEE2C0E84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812" y="2723322"/>
            <a:ext cx="3510355" cy="2236738"/>
          </a:xfrm>
        </p:spPr>
        <p:txBody>
          <a:bodyPr>
            <a:normAutofit/>
          </a:bodyPr>
          <a:lstStyle/>
          <a:p>
            <a:pPr algn="l"/>
            <a:r>
              <a:rPr lang="de-DE" sz="4400">
                <a:solidFill>
                  <a:srgbClr val="FFFFFF"/>
                </a:solidFill>
              </a:rPr>
              <a:t>European Future 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BA0C4E-623D-4E2F-96C3-B28A862B3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3468" y="4963425"/>
            <a:ext cx="3510355" cy="75884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rgbClr val="FEFFFF"/>
                </a:solidFill>
              </a:rPr>
              <a:t>MEETING </a:t>
            </a:r>
            <a:r>
              <a:rPr lang="en-GB" sz="2000" dirty="0">
                <a:solidFill>
                  <a:srgbClr val="FEFFFF"/>
                </a:solidFill>
              </a:rPr>
              <a:t>IN </a:t>
            </a:r>
            <a:r>
              <a:rPr lang="de-DE" sz="2000" dirty="0">
                <a:solidFill>
                  <a:srgbClr val="FEFFFF"/>
                </a:solidFill>
              </a:rPr>
              <a:t>Budapest</a:t>
            </a:r>
            <a:r>
              <a:rPr lang="en-GB" sz="2000" dirty="0">
                <a:solidFill>
                  <a:srgbClr val="FEFFFF"/>
                </a:solidFill>
              </a:rPr>
              <a:t> 2024</a:t>
            </a:r>
            <a:endParaRPr lang="en-US" sz="2000" dirty="0">
              <a:solidFill>
                <a:srgbClr val="FEFFFF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C9C967-5A8A-41DF-B45A-F5AC8948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6" t="28906" r="26288" b="26306"/>
          <a:stretch/>
        </p:blipFill>
        <p:spPr>
          <a:xfrm>
            <a:off x="2602137" y="0"/>
            <a:ext cx="2426831" cy="2863517"/>
          </a:xfrm>
          <a:prstGeom prst="rect">
            <a:avLst/>
          </a:prstGeom>
        </p:spPr>
      </p:pic>
      <p:pic>
        <p:nvPicPr>
          <p:cNvPr id="8" name="Grafik 7" descr="Ein Bild, das Kleidung, Person, Schuhwerk, Frau enthält.&#10;&#10;Automatisch generierte Beschreibung">
            <a:extLst>
              <a:ext uri="{FF2B5EF4-FFF2-40B4-BE49-F238E27FC236}">
                <a16:creationId xmlns:a16="http://schemas.microsoft.com/office/drawing/2014/main" id="{2D1FB481-30D1-26F8-7868-10405ADC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451">
            <a:off x="1010380" y="2972461"/>
            <a:ext cx="4152900" cy="3114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614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Phase 2 (ca. 30 mins</a:t>
            </a:r>
            <a:r>
              <a:rPr lang="en-GB" dirty="0">
                <a:sym typeface="Wingdings" pitchFamily="2" charset="2"/>
              </a:rPr>
              <a:t>.)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2597" cy="4351338"/>
          </a:xfrm>
        </p:spPr>
        <p:txBody>
          <a:bodyPr/>
          <a:lstStyle/>
          <a:p>
            <a:r>
              <a:rPr lang="de-DE" dirty="0" err="1"/>
              <a:t>one</a:t>
            </a:r>
            <a:r>
              <a:rPr lang="de-DE" dirty="0"/>
              <a:t> expert </a:t>
            </a:r>
            <a:r>
              <a:rPr lang="de-DE" dirty="0" err="1"/>
              <a:t>stays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poster</a:t>
            </a:r>
            <a:endParaRPr lang="de-DE" dirty="0"/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walk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, </a:t>
            </a:r>
            <a:r>
              <a:rPr lang="de-DE" dirty="0" err="1"/>
              <a:t>read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posters</a:t>
            </a:r>
            <a:r>
              <a:rPr lang="de-DE" dirty="0"/>
              <a:t> and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expert</a:t>
            </a:r>
          </a:p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expert after 10 </a:t>
            </a:r>
            <a:r>
              <a:rPr lang="de-DE" dirty="0" err="1"/>
              <a:t>minutes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3" name="Picture 2" descr="Gallery Walk - CTL - Collaborative for Teaching and Learning">
            <a:extLst>
              <a:ext uri="{FF2B5EF4-FFF2-40B4-BE49-F238E27FC236}">
                <a16:creationId xmlns:a16="http://schemas.microsoft.com/office/drawing/2014/main" id="{0B9712E7-176F-FCA6-774D-7918A75C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67" y="3429000"/>
            <a:ext cx="3070333" cy="25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8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Evaluation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What did you learn?</a:t>
            </a:r>
          </a:p>
          <a:p>
            <a:r>
              <a:rPr lang="en-GB" dirty="0"/>
              <a:t>What was new / surprising / shocking?</a:t>
            </a:r>
          </a:p>
          <a:p>
            <a:r>
              <a:rPr lang="en-GB" dirty="0"/>
              <a:t>Has this activity changed your perspective on the topic?</a:t>
            </a:r>
          </a:p>
          <a:p>
            <a:pPr lvl="1"/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55F643-9904-48DB-4F50-BEEB5022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367" y="4160099"/>
            <a:ext cx="5238890" cy="1911488"/>
          </a:xfrm>
          <a:prstGeom prst="rect">
            <a:avLst/>
          </a:prstGeom>
        </p:spPr>
      </p:pic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95DB6307-F36E-8285-FBB9-57714285DB4B}"/>
              </a:ext>
            </a:extLst>
          </p:cNvPr>
          <p:cNvSpPr txBox="1">
            <a:spLocks/>
          </p:cNvSpPr>
          <p:nvPr/>
        </p:nvSpPr>
        <p:spPr>
          <a:xfrm>
            <a:off x="3525367" y="6134081"/>
            <a:ext cx="5743860" cy="315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Think             Pair                   Share</a:t>
            </a:r>
          </a:p>
        </p:txBody>
      </p:sp>
    </p:spTree>
    <p:extLst>
      <p:ext uri="{BB962C8B-B14F-4D97-AF65-F5344CB8AC3E}">
        <p14:creationId xmlns:p14="http://schemas.microsoft.com/office/powerpoint/2010/main" val="170293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First day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Thumbs barometer 👍   👎 </a:t>
            </a:r>
          </a:p>
          <a:p>
            <a:r>
              <a:rPr lang="en-GB"/>
              <a:t>Give us a few opinions</a:t>
            </a:r>
          </a:p>
        </p:txBody>
      </p:sp>
    </p:spTree>
    <p:extLst>
      <p:ext uri="{BB962C8B-B14F-4D97-AF65-F5344CB8AC3E}">
        <p14:creationId xmlns:p14="http://schemas.microsoft.com/office/powerpoint/2010/main" val="30968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Competence measurement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r>
              <a:rPr lang="en-GB" dirty="0"/>
              <a:t>What is it good for?</a:t>
            </a:r>
          </a:p>
          <a:p>
            <a:pPr lvl="1"/>
            <a:r>
              <a:rPr lang="en-GB" dirty="0"/>
              <a:t>Skills for life such as teamwork, problem solving and level of effort are evaluated</a:t>
            </a:r>
          </a:p>
          <a:p>
            <a:pPr lvl="1"/>
            <a:r>
              <a:rPr lang="en-GB" dirty="0"/>
              <a:t>You get an individual feedback about what you’re good at and what you could still work on. </a:t>
            </a:r>
          </a:p>
          <a:p>
            <a:pPr lvl="1"/>
            <a:r>
              <a:rPr lang="en-GB" dirty="0"/>
              <a:t>You will get to know what your development is like at the final meeting in Cologne in autumn next year.</a:t>
            </a:r>
          </a:p>
          <a:p>
            <a:pPr lvl="1"/>
            <a:r>
              <a:rPr lang="en-GB" dirty="0"/>
              <a:t>Your interests are considered for the trip to Cologne.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323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Competence measurement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r>
              <a:rPr lang="en-GB" dirty="0"/>
              <a:t>Team up in new groups (4-5 people)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pPr lvl="1"/>
            <a:r>
              <a:rPr lang="en-GB" dirty="0"/>
              <a:t>Harir, </a:t>
            </a:r>
            <a:r>
              <a:rPr lang="en-GB" dirty="0" err="1"/>
              <a:t>Todor</a:t>
            </a:r>
            <a:r>
              <a:rPr lang="en-GB" dirty="0"/>
              <a:t>, </a:t>
            </a:r>
            <a:r>
              <a:rPr lang="en-GB" dirty="0" err="1"/>
              <a:t>Bogi</a:t>
            </a:r>
            <a:r>
              <a:rPr lang="en-GB" dirty="0"/>
              <a:t>, </a:t>
            </a:r>
            <a:r>
              <a:rPr lang="en-GB" dirty="0" err="1"/>
              <a:t>Emanuela</a:t>
            </a:r>
            <a:r>
              <a:rPr lang="en-GB" dirty="0"/>
              <a:t>, Julia</a:t>
            </a:r>
          </a:p>
          <a:p>
            <a:pPr lvl="1"/>
            <a:r>
              <a:rPr lang="en-GB" dirty="0"/>
              <a:t>Lena, George, </a:t>
            </a:r>
            <a:r>
              <a:rPr lang="en-GB" dirty="0" err="1"/>
              <a:t>Nati</a:t>
            </a:r>
            <a:r>
              <a:rPr lang="en-GB" dirty="0"/>
              <a:t>, Clara, Delia</a:t>
            </a:r>
          </a:p>
          <a:p>
            <a:pPr lvl="1"/>
            <a:r>
              <a:rPr lang="en-GB" dirty="0"/>
              <a:t>Kitty, Jakob, </a:t>
            </a:r>
            <a:r>
              <a:rPr lang="en-GB" dirty="0" err="1"/>
              <a:t>Raya</a:t>
            </a:r>
            <a:r>
              <a:rPr lang="en-GB" dirty="0"/>
              <a:t>, Emily, </a:t>
            </a:r>
            <a:r>
              <a:rPr lang="en-GB" dirty="0" err="1"/>
              <a:t>Gyösö</a:t>
            </a:r>
            <a:endParaRPr lang="en-GB" dirty="0"/>
          </a:p>
          <a:p>
            <a:pPr lvl="1"/>
            <a:r>
              <a:rPr lang="en-GB" dirty="0"/>
              <a:t>Andrea, Nick, Denisa, Silas, Lilli</a:t>
            </a:r>
          </a:p>
          <a:p>
            <a:pPr lvl="1"/>
            <a:endParaRPr lang="en-GB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5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Task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7E86EF-03D4-49F6-BDCA-C7BF548C8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a day of sightseeing for your stay in </a:t>
            </a:r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Cologne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4000" dirty="0">
                <a:effectLst/>
              </a:rPr>
              <a:t> </a:t>
            </a:r>
            <a:r>
              <a:rPr lang="en-GB" sz="4000" dirty="0">
                <a:effectLst/>
              </a:rPr>
              <a:t>(50 mins.)</a:t>
            </a:r>
          </a:p>
          <a:p>
            <a:pPr>
              <a:buFont typeface="Wingdings" pitchFamily="2" charset="2"/>
              <a:buChar char="Ø"/>
            </a:pPr>
            <a:r>
              <a:rPr lang="en-GB" sz="4000" dirty="0"/>
              <a:t>stay in groups</a:t>
            </a:r>
          </a:p>
          <a:p>
            <a:pPr>
              <a:buFont typeface="Wingdings" pitchFamily="2" charset="2"/>
              <a:buChar char="Ø"/>
            </a:pPr>
            <a:r>
              <a:rPr lang="en-GB" sz="4000" dirty="0"/>
              <a:t>Written tour guide and German “experts” in every group</a:t>
            </a:r>
          </a:p>
          <a:p>
            <a:pPr>
              <a:buFont typeface="Wingdings" pitchFamily="2" charset="2"/>
              <a:buChar char="Ø"/>
            </a:pPr>
            <a:r>
              <a:rPr lang="en-GB" sz="4000" dirty="0"/>
              <a:t>you can also use other sources of information (smartphones, tablets etc.)</a:t>
            </a:r>
            <a:endParaRPr lang="en-US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EFB322-1DEE-4831-85D0-A18369D1C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Competence measurement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r>
              <a:rPr lang="de-DE" dirty="0"/>
              <a:t>Your </a:t>
            </a:r>
            <a:r>
              <a:rPr lang="de-DE" dirty="0" err="1"/>
              <a:t>coordinators</a:t>
            </a:r>
            <a:r>
              <a:rPr lang="de-DE" dirty="0"/>
              <a:t> prepared a </a:t>
            </a:r>
            <a:r>
              <a:rPr lang="en-US" dirty="0"/>
              <a:t>feedback for you</a:t>
            </a:r>
            <a:r>
              <a:rPr lang="de-DE" dirty="0"/>
              <a:t>:</a:t>
            </a:r>
            <a:endParaRPr lang="en-US" dirty="0"/>
          </a:p>
          <a:p>
            <a:endParaRPr lang="en-US" dirty="0"/>
          </a:p>
          <a:p>
            <a:pPr lvl="1"/>
            <a:r>
              <a:rPr lang="en-US" sz="2800" dirty="0"/>
              <a:t>Listen up</a:t>
            </a:r>
          </a:p>
          <a:p>
            <a:pPr lvl="1"/>
            <a:r>
              <a:rPr lang="en-US" sz="2800" dirty="0"/>
              <a:t>Don’t take anything personal</a:t>
            </a:r>
          </a:p>
          <a:p>
            <a:pPr lvl="1"/>
            <a:r>
              <a:rPr lang="en-US" sz="2800" dirty="0"/>
              <a:t>It is just a momentary image</a:t>
            </a:r>
          </a:p>
          <a:p>
            <a:endParaRPr lang="en-US" dirty="0"/>
          </a:p>
          <a:p>
            <a:r>
              <a:rPr lang="en-US" dirty="0"/>
              <a:t>Try to improve the next time you get confronted with such a task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666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Preparing</a:t>
            </a:r>
            <a:r>
              <a:rPr lang="de-DE" dirty="0"/>
              <a:t> </a:t>
            </a:r>
            <a:r>
              <a:rPr lang="de-DE" dirty="0" err="1"/>
              <a:t>visit</a:t>
            </a:r>
            <a:r>
              <a:rPr lang="de-DE" dirty="0"/>
              <a:t> to</a:t>
            </a:r>
            <a:r>
              <a:rPr lang="en-GB" dirty="0"/>
              <a:t> a newspaper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Later we will visit the manager and editor of HVG newspaper</a:t>
            </a:r>
          </a:p>
          <a:p>
            <a:r>
              <a:rPr lang="en-GB" dirty="0"/>
              <a:t>In your small groups prepare some questions for the people who work there.</a:t>
            </a:r>
          </a:p>
          <a:p>
            <a:r>
              <a:rPr lang="en-GB" dirty="0"/>
              <a:t>Especially focus on our topic of Fake News and recent changes in the world of media as well as developments in Hungary.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344BCF-FB57-C324-D1DD-8B9C7DAA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43" y="4228832"/>
            <a:ext cx="1948131" cy="19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0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Brainstorm and share (10 min) </a:t>
            </a:r>
          </a:p>
        </p:txBody>
      </p:sp>
      <p:pic>
        <p:nvPicPr>
          <p:cNvPr id="2097155" name="Grafik 3"/>
          <p:cNvPicPr>
            <a:picLocks noChangeAspect="1"/>
          </p:cNvPicPr>
          <p:nvPr/>
        </p:nvPicPr>
        <p:blipFill rotWithShape="1">
          <a:blip r:embed="rId2"/>
          <a:srcRect t="25918" b="25918"/>
          <a:stretch>
            <a:fillRect/>
          </a:stretch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1048591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How do digital technologies, such as social media platforms and smartphone apps, impact individuals' mental well-being and overall mental health?</a:t>
            </a:r>
          </a:p>
          <a:p>
            <a:r>
              <a:rPr lang="zh-CN" altLang="en-US"/>
              <a:t>Blessing for some, curse for others. </a:t>
            </a:r>
          </a:p>
          <a:p>
            <a:r>
              <a:t>Give examples of positive and negative impacts.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05988" cy="1325563"/>
          </a:xfrm>
        </p:spPr>
        <p:txBody>
          <a:bodyPr/>
          <a:lstStyle/>
          <a:p>
            <a:r>
              <a:rPr lang="es-ES" dirty="0" err="1"/>
              <a:t>Create</a:t>
            </a:r>
            <a:r>
              <a:rPr lang="es-ES" dirty="0"/>
              <a:t> a slogan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motto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a </a:t>
            </a:r>
            <a:r>
              <a:rPr lang="es-ES" dirty="0" err="1"/>
              <a:t>difference</a:t>
            </a:r>
            <a:r>
              <a:rPr lang="es-ES" dirty="0"/>
              <a:t>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peers</a:t>
            </a:r>
            <a:r>
              <a:rPr lang="es-ES" dirty="0"/>
              <a:t>!</a:t>
            </a:r>
            <a:r>
              <a:rPr lang="en-US" dirty="0"/>
              <a:t> (15 min) </a:t>
            </a:r>
          </a:p>
        </p:txBody>
      </p:sp>
      <p:pic>
        <p:nvPicPr>
          <p:cNvPr id="2097152" name="Grafik 3"/>
          <p:cNvPicPr>
            <a:picLocks noChangeAspect="1"/>
          </p:cNvPicPr>
          <p:nvPr/>
        </p:nvPicPr>
        <p:blipFill rotWithShape="1">
          <a:blip r:embed="rId2"/>
          <a:srcRect t="25918" b="25918"/>
          <a:stretch>
            <a:fillRect/>
          </a:stretch>
        </p:blipFill>
        <p:spPr>
          <a:xfrm>
            <a:off x="9354973" y="284928"/>
            <a:ext cx="2557853" cy="1592811"/>
          </a:xfrm>
          <a:prstGeom prst="rect">
            <a:avLst/>
          </a:prstGeom>
        </p:spPr>
      </p:pic>
      <p:sp>
        <p:nvSpPr>
          <p:cNvPr id="1048587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r>
              <a:rPr lang="zh-CN" altLang="en-US" dirty="0"/>
              <a:t>What are the potential risks associated with excessive screen time and digital device use on mental health, particularly among children and adolescents?</a:t>
            </a:r>
          </a:p>
          <a:p>
            <a:r>
              <a:rPr lang="en-US" altLang="en-US" dirty="0"/>
              <a:t>Go to </a:t>
            </a:r>
            <a:r>
              <a:rPr lang="en-US" altLang="en-US" dirty="0">
                <a:hlinkClick r:id="rId3"/>
              </a:rPr>
              <a:t>www.mentimeter.com</a:t>
            </a:r>
            <a:endParaRPr lang="zh-CN" altLang="en-US" dirty="0"/>
          </a:p>
          <a:p>
            <a:r>
              <a:rPr lang="en-US" altLang="en-US" dirty="0"/>
              <a:t>Use the link : </a:t>
            </a:r>
            <a:r>
              <a:rPr lang="en-US" altLang="en-US" dirty="0">
                <a:hlinkClick r:id="rId4"/>
              </a:rPr>
              <a:t>https://www.menti.com/al7vzxh38qwf</a:t>
            </a:r>
            <a:endParaRPr lang="zh-CN" altLang="en-US" dirty="0"/>
          </a:p>
          <a:p>
            <a:r>
              <a:rPr lang="en-US" altLang="en-US" dirty="0"/>
              <a:t> or the QR code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Grafik 2" descr="Ein Bild, das Text, Screenshot, weiß, Muster enthält.&#10;&#10;Automatisch generierte Beschreibung">
            <a:extLst>
              <a:ext uri="{FF2B5EF4-FFF2-40B4-BE49-F238E27FC236}">
                <a16:creationId xmlns:a16="http://schemas.microsoft.com/office/drawing/2014/main" id="{A6370CC5-87DD-521F-A1FD-7AC2B43F4F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0" r="4314" b="31250"/>
          <a:stretch/>
        </p:blipFill>
        <p:spPr>
          <a:xfrm>
            <a:off x="9354973" y="3657600"/>
            <a:ext cx="2372886" cy="21574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back! 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Outline for the week ahead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Recap of the past meeting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Final goal for Friday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Monday’s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Wednesday’s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Thursday’s schedule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DA2D16-8814-5543-8E65-095F2097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387" y="3774328"/>
            <a:ext cx="3736258" cy="2802194"/>
          </a:xfrm>
          <a:prstGeom prst="rect">
            <a:avLst/>
          </a:prstGeom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6F252608-8073-273F-7CBD-D72ED9275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980">
            <a:off x="6101186" y="1410618"/>
            <a:ext cx="3525039" cy="2643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334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List of rules</a:t>
            </a:r>
            <a:r>
              <a:rPr lang="en-GB" dirty="0"/>
              <a:t> (ca. </a:t>
            </a:r>
            <a:r>
              <a:rPr lang="en-US" dirty="0"/>
              <a:t>2</a:t>
            </a:r>
            <a:r>
              <a:rPr lang="en-GB" dirty="0"/>
              <a:t>0 mins.)</a:t>
            </a:r>
            <a:endParaRPr lang="en-US" dirty="0"/>
          </a:p>
        </p:txBody>
      </p:sp>
      <p:pic>
        <p:nvPicPr>
          <p:cNvPr id="2097156" name="Grafik 3"/>
          <p:cNvPicPr>
            <a:picLocks noChangeAspect="1"/>
          </p:cNvPicPr>
          <p:nvPr/>
        </p:nvPicPr>
        <p:blipFill rotWithShape="1">
          <a:blip r:embed="rId2"/>
          <a:srcRect t="25918" b="25918"/>
          <a:stretch>
            <a:fillRect/>
          </a:stretch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1048593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Can you create a list of useful rules for avoiding </a:t>
            </a:r>
            <a:r>
              <a:rPr lang="en-GB" dirty="0" err="1"/>
              <a:t>digi</a:t>
            </a:r>
            <a:r>
              <a:rPr lang="en-GB" dirty="0"/>
              <a:t> addiction and achieving </a:t>
            </a:r>
            <a:r>
              <a:rPr lang="en-GB" dirty="0" err="1"/>
              <a:t>digi</a:t>
            </a:r>
            <a:r>
              <a:rPr lang="en-GB" dirty="0"/>
              <a:t> detox.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US" dirty="0"/>
              <a:t>Remember: You may help someone you love or a stranger but it’s always worth a try !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Case study - Digital Dilemma: </a:t>
            </a:r>
            <a:br>
              <a:rPr lang="en-US" dirty="0"/>
            </a:br>
            <a:r>
              <a:rPr lang="en-US" dirty="0"/>
              <a:t>The Social Media struggle (90 min) </a:t>
            </a:r>
          </a:p>
        </p:txBody>
      </p:sp>
      <p:pic>
        <p:nvPicPr>
          <p:cNvPr id="2097160" name="Grafik 3"/>
          <p:cNvPicPr>
            <a:picLocks noChangeAspect="1"/>
          </p:cNvPicPr>
          <p:nvPr/>
        </p:nvPicPr>
        <p:blipFill rotWithShape="1">
          <a:blip r:embed="rId2"/>
          <a:srcRect t="25918" b="25918"/>
          <a:stretch>
            <a:fillRect/>
          </a:stretch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1048597" name="Inhaltsplatzhalter 5"/>
          <p:cNvSpPr>
            <a:spLocks noGrp="1"/>
          </p:cNvSpPr>
          <p:nvPr>
            <p:ph idx="1"/>
          </p:nvPr>
        </p:nvSpPr>
        <p:spPr>
          <a:xfrm>
            <a:off x="838200" y="1825625"/>
            <a:ext cx="8662597" cy="4351338"/>
          </a:xfrm>
        </p:spPr>
        <p:txBody>
          <a:bodyPr/>
          <a:lstStyle/>
          <a:p>
            <a:pPr lvl="1"/>
            <a:r>
              <a:rPr lang="en-US" dirty="0"/>
              <a:t>Scenario</a:t>
            </a:r>
            <a:endParaRPr lang="en-GB" dirty="0"/>
          </a:p>
          <a:p>
            <a:pPr lvl="1"/>
            <a:r>
              <a:rPr lang="en-US" dirty="0"/>
              <a:t>Group discussion</a:t>
            </a:r>
            <a:endParaRPr lang="en-GB" dirty="0"/>
          </a:p>
          <a:p>
            <a:pPr lvl="1"/>
            <a:r>
              <a:rPr lang="en-GB" dirty="0"/>
              <a:t>How might Emma's excessive use of social media be affecting her mental health and academic performance?</a:t>
            </a:r>
          </a:p>
          <a:p>
            <a:pPr lvl="1"/>
            <a:r>
              <a:rPr lang="en-GB" dirty="0"/>
              <a:t>What are the potential consequences of Emma's social media habits in the long term?</a:t>
            </a:r>
          </a:p>
          <a:p>
            <a:pPr lvl="1"/>
            <a:r>
              <a:rPr lang="en-GB" dirty="0"/>
              <a:t>What strategies could Emma use to develop healthier digital habits and prioritize her well-being?</a:t>
            </a:r>
          </a:p>
          <a:p>
            <a:pPr lvl="1"/>
            <a:r>
              <a:rPr lang="en-US" dirty="0"/>
              <a:t>Role play - a short video or a short play </a:t>
            </a:r>
            <a:endParaRPr lang="en-GB" dirty="0"/>
          </a:p>
          <a:p>
            <a:pPr lvl="1"/>
            <a:r>
              <a:rPr lang="en-US" dirty="0"/>
              <a:t>be finished by </a:t>
            </a:r>
            <a:r>
              <a:rPr lang="en-US" dirty="0">
                <a:highlight>
                  <a:srgbClr val="FFFF00"/>
                </a:highlight>
              </a:rPr>
              <a:t>XXX</a:t>
            </a:r>
            <a:endParaRPr lang="en-GB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Outlook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coordinators will review your results and plan a great trip to Cologne</a:t>
            </a:r>
          </a:p>
          <a:p>
            <a:r>
              <a:rPr lang="en-GB" dirty="0"/>
              <a:t>we will work on the actual reader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77A389AB-0A70-9A30-1EE9-EA2D07DB7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96" y="4039621"/>
            <a:ext cx="4039607" cy="227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090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the complete meeting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9693FB-CA5F-1840-98AE-474FFB78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39" y="3198864"/>
            <a:ext cx="4959115" cy="32940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B5ACA1-FBA2-2529-D41B-8501B22F3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4D7B6EE5-5685-C3EC-492A-5B725D3B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0853" cy="4237113"/>
          </a:xfrm>
        </p:spPr>
        <p:txBody>
          <a:bodyPr/>
          <a:lstStyle/>
          <a:p>
            <a:r>
              <a:rPr lang="en-US" dirty="0"/>
              <a:t>Your </a:t>
            </a:r>
            <a:r>
              <a:rPr lang="en-GB" dirty="0"/>
              <a:t>coordinators </a:t>
            </a:r>
            <a:r>
              <a:rPr lang="en-US" dirty="0"/>
              <a:t>will share a questionnaire with you</a:t>
            </a:r>
          </a:p>
          <a:p>
            <a:r>
              <a:rPr lang="en-US" dirty="0"/>
              <a:t>Please take some time to fill it in </a:t>
            </a:r>
          </a:p>
          <a:p>
            <a:r>
              <a:rPr lang="en-US" dirty="0"/>
              <a:t>Give us as many details as you can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19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 so much for the great time!!</a:t>
            </a: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85FB57-ACA9-F086-FC9F-B2788F475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D586599D-F7A7-6F25-4540-FBE328635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62" y="1459027"/>
            <a:ext cx="6472011" cy="485400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55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9616" b="3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7AFA877-1248-F94B-9CF3-641D2B96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Outline for the week ahead</a:t>
            </a:r>
            <a:endParaRPr lang="en-US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15D2374A-61BD-65C8-397F-0FDF0C0D9D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162324"/>
              </p:ext>
            </p:extLst>
          </p:nvPr>
        </p:nvGraphicFramePr>
        <p:xfrm>
          <a:off x="1094352" y="1531444"/>
          <a:ext cx="9289218" cy="4501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437">
                  <a:extLst>
                    <a:ext uri="{9D8B030D-6E8A-4147-A177-3AD203B41FA5}">
                      <a16:colId xmlns:a16="http://schemas.microsoft.com/office/drawing/2014/main" val="2417430053"/>
                    </a:ext>
                  </a:extLst>
                </a:gridCol>
                <a:gridCol w="1775620">
                  <a:extLst>
                    <a:ext uri="{9D8B030D-6E8A-4147-A177-3AD203B41FA5}">
                      <a16:colId xmlns:a16="http://schemas.microsoft.com/office/drawing/2014/main" val="2119737704"/>
                    </a:ext>
                  </a:extLst>
                </a:gridCol>
                <a:gridCol w="2088747">
                  <a:extLst>
                    <a:ext uri="{9D8B030D-6E8A-4147-A177-3AD203B41FA5}">
                      <a16:colId xmlns:a16="http://schemas.microsoft.com/office/drawing/2014/main" val="605501238"/>
                    </a:ext>
                  </a:extLst>
                </a:gridCol>
                <a:gridCol w="1668788">
                  <a:extLst>
                    <a:ext uri="{9D8B030D-6E8A-4147-A177-3AD203B41FA5}">
                      <a16:colId xmlns:a16="http://schemas.microsoft.com/office/drawing/2014/main" val="2513634453"/>
                    </a:ext>
                  </a:extLst>
                </a:gridCol>
                <a:gridCol w="1592164">
                  <a:extLst>
                    <a:ext uri="{9D8B030D-6E8A-4147-A177-3AD203B41FA5}">
                      <a16:colId xmlns:a16="http://schemas.microsoft.com/office/drawing/2014/main" val="1354202304"/>
                    </a:ext>
                  </a:extLst>
                </a:gridCol>
                <a:gridCol w="1227462">
                  <a:extLst>
                    <a:ext uri="{9D8B030D-6E8A-4147-A177-3AD203B41FA5}">
                      <a16:colId xmlns:a16="http://schemas.microsoft.com/office/drawing/2014/main" val="596250888"/>
                    </a:ext>
                  </a:extLst>
                </a:gridCol>
              </a:tblGrid>
              <a:tr h="534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Time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Monday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22. 04.2024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Tuesday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23. 04.2024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Wednesday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24. 04.2024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Thursday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25. 04.2024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Friday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26. 04.2024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3506247771"/>
                  </a:ext>
                </a:extLst>
              </a:tr>
              <a:tr h="103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Morning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09:30 – 1:00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Seminar</a:t>
                      </a: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</a:rPr>
                        <a:t>6:30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</a:rPr>
                        <a:t>Vienna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Museum: European Experience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9:30- 1:00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Second seminar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9:30 – 11:00 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Expert talk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11:00-1:00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Seminar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(Sightseeing)?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1109117384"/>
                  </a:ext>
                </a:extLst>
              </a:tr>
              <a:tr h="773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Noon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Sightseeing </a:t>
                      </a: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effectLst/>
                        </a:rPr>
                        <a:t>Departure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942233600"/>
                  </a:ext>
                </a:extLst>
              </a:tr>
              <a:tr h="980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Afternoon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Sightseeing: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Parliament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St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Stephen‘s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Basilica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Hero‘s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square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Free time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5:30 Bus ride back to Budapest</a:t>
                      </a: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2:00 – 3:30 pm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Visit the editorial office of the HVG newspaper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-Margaret Island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Departure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746973662"/>
                  </a:ext>
                </a:extLst>
              </a:tr>
              <a:tr h="1172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Evening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Coordinator’s dinner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Free time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Free time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</a:rPr>
                        <a:t>6:00 </a:t>
                      </a:r>
                      <a:r>
                        <a:rPr lang="de-DE" sz="1000" dirty="0" err="1">
                          <a:effectLst/>
                        </a:rPr>
                        <a:t>pm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Farewell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dinner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at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Trofea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Obuda</a:t>
                      </a: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restaurant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152982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44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Future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pic>
        <p:nvPicPr>
          <p:cNvPr id="3" name="Grafik 4">
            <a:extLst>
              <a:ext uri="{FF2B5EF4-FFF2-40B4-BE49-F238E27FC236}">
                <a16:creationId xmlns:a16="http://schemas.microsoft.com/office/drawing/2014/main" id="{7101448D-403C-11CB-1732-D48DB7E45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994648"/>
            <a:ext cx="5994399" cy="28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goal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Have a lot of fun together!</a:t>
            </a:r>
          </a:p>
          <a:p>
            <a:r>
              <a:rPr lang="en-GB"/>
              <a:t>Learn about all of our cultures</a:t>
            </a:r>
          </a:p>
          <a:p>
            <a:r>
              <a:rPr lang="en-GB"/>
              <a:t>Create a reader for teachers &amp; students that addresses fake news, social media usage and its dangers.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D3C0C6-05AB-F110-257E-7A13E76F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62" y="3802063"/>
            <a:ext cx="3683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0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work 🤓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GB" dirty="0"/>
              <a:t>Goals:</a:t>
            </a:r>
          </a:p>
          <a:p>
            <a:pPr lvl="1"/>
            <a:r>
              <a:rPr lang="en-GB" dirty="0"/>
              <a:t>Get a deeper insight into different historical aspects regarding our topic</a:t>
            </a:r>
          </a:p>
          <a:p>
            <a:pPr lvl="1"/>
            <a:r>
              <a:rPr lang="en-GB" dirty="0"/>
              <a:t>Create a poster in which you sum up the most important information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Method:</a:t>
            </a:r>
          </a:p>
          <a:p>
            <a:pPr lvl="1"/>
            <a:r>
              <a:rPr lang="en-GB" dirty="0"/>
              <a:t>gallery walk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026" name="Picture 2" descr="Gallery Walk - CTL - Collaborative for Teaching and Learning">
            <a:extLst>
              <a:ext uri="{FF2B5EF4-FFF2-40B4-BE49-F238E27FC236}">
                <a16:creationId xmlns:a16="http://schemas.microsoft.com/office/drawing/2014/main" id="{EFACA5CD-11CA-6831-0EF6-4B477565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3016251"/>
            <a:ext cx="4090987" cy="34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6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Phase 1 (ca. 90 mins.)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get together in groups of 6-7</a:t>
            </a:r>
          </a:p>
          <a:p>
            <a:r>
              <a:rPr lang="en-GB" dirty="0"/>
              <a:t>distribute the different texts / materials</a:t>
            </a:r>
          </a:p>
          <a:p>
            <a:r>
              <a:rPr lang="en-GB" dirty="0"/>
              <a:t>research the internet for more information on your topic (use the link list or research freely)</a:t>
            </a:r>
          </a:p>
          <a:p>
            <a:r>
              <a:rPr lang="en-GB" dirty="0"/>
              <a:t>read the material and write down the most important aspects</a:t>
            </a:r>
          </a:p>
          <a:p>
            <a:r>
              <a:rPr lang="en-GB" dirty="0"/>
              <a:t>discuss the aspects you need to collect on the posters</a:t>
            </a:r>
          </a:p>
          <a:p>
            <a:r>
              <a:rPr lang="en-GB" dirty="0"/>
              <a:t>design an attractive poster</a:t>
            </a:r>
          </a:p>
          <a:p>
            <a:pPr lvl="1"/>
            <a:endParaRPr lang="en-GB" dirty="0"/>
          </a:p>
        </p:txBody>
      </p:sp>
      <p:pic>
        <p:nvPicPr>
          <p:cNvPr id="2050" name="Picture 2" descr="Group work Vectors, Clipart &amp; Illustrations for Free Download - illustAC">
            <a:extLst>
              <a:ext uri="{FF2B5EF4-FFF2-40B4-BE49-F238E27FC236}">
                <a16:creationId xmlns:a16="http://schemas.microsoft.com/office/drawing/2014/main" id="{B48209AC-A89D-6606-84D4-BD12E814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4" y="4313804"/>
            <a:ext cx="2316162" cy="17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8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Phase 1 (ca. 90 mins.)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get together in groups of 6-7</a:t>
            </a:r>
          </a:p>
          <a:p>
            <a:r>
              <a:rPr lang="en-GB" dirty="0"/>
              <a:t>distribute the different texts / materials</a:t>
            </a:r>
          </a:p>
          <a:p>
            <a:r>
              <a:rPr lang="en-GB" dirty="0"/>
              <a:t>research the internet for more information on your topic (use the link list or research freely)</a:t>
            </a:r>
          </a:p>
          <a:p>
            <a:r>
              <a:rPr lang="en-GB" dirty="0"/>
              <a:t>read the material and write down the most important aspects</a:t>
            </a:r>
          </a:p>
          <a:p>
            <a:r>
              <a:rPr lang="en-GB" dirty="0"/>
              <a:t>discuss the aspects you need to collect on the posters</a:t>
            </a:r>
          </a:p>
          <a:p>
            <a:r>
              <a:rPr lang="en-GB" dirty="0"/>
              <a:t>design an attractive poster</a:t>
            </a:r>
          </a:p>
          <a:p>
            <a:pPr lvl="1"/>
            <a:endParaRPr lang="en-GB" dirty="0"/>
          </a:p>
        </p:txBody>
      </p:sp>
      <p:pic>
        <p:nvPicPr>
          <p:cNvPr id="2050" name="Picture 2" descr="Group work Vectors, Clipart &amp; Illustrations for Free Download - illustAC">
            <a:extLst>
              <a:ext uri="{FF2B5EF4-FFF2-40B4-BE49-F238E27FC236}">
                <a16:creationId xmlns:a16="http://schemas.microsoft.com/office/drawing/2014/main" id="{B48209AC-A89D-6606-84D4-BD12E814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4" y="4313804"/>
            <a:ext cx="2316162" cy="17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22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P</a:t>
            </a:r>
            <a:r>
              <a:rPr lang="de-DE" dirty="0" err="1"/>
              <a:t>oster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Design an </a:t>
            </a:r>
            <a:r>
              <a:rPr lang="de-DE" dirty="0" err="1"/>
              <a:t>attractive</a:t>
            </a:r>
            <a:r>
              <a:rPr lang="de-DE" dirty="0"/>
              <a:t> </a:t>
            </a:r>
            <a:r>
              <a:rPr lang="en-GB" dirty="0"/>
              <a:t>poster with the results of your research.</a:t>
            </a:r>
          </a:p>
          <a:p>
            <a:r>
              <a:rPr lang="en-GB" dirty="0"/>
              <a:t>Main question:</a:t>
            </a:r>
          </a:p>
          <a:p>
            <a:pPr lvl="1"/>
            <a:r>
              <a:rPr lang="en-GB" sz="3200" b="1" i="1" dirty="0"/>
              <a:t>“What do I want to tell the others about my topic?”</a:t>
            </a:r>
          </a:p>
          <a:p>
            <a:pPr lvl="1"/>
            <a:endParaRPr lang="en-GB" dirty="0"/>
          </a:p>
          <a:p>
            <a:r>
              <a:rPr lang="en-GB" dirty="0"/>
              <a:t>Do NOT write full sentences.</a:t>
            </a:r>
          </a:p>
          <a:p>
            <a:r>
              <a:rPr lang="en-GB" dirty="0"/>
              <a:t>Give an overview and be able to explain the poster in a short presentation.</a:t>
            </a:r>
          </a:p>
          <a:p>
            <a:pPr lvl="1"/>
            <a:endParaRPr lang="en-GB" dirty="0"/>
          </a:p>
        </p:txBody>
      </p:sp>
      <p:pic>
        <p:nvPicPr>
          <p:cNvPr id="2050" name="Picture 2" descr="Group work Vectors, Clipart &amp; Illustrations for Free Download - illustAC">
            <a:extLst>
              <a:ext uri="{FF2B5EF4-FFF2-40B4-BE49-F238E27FC236}">
                <a16:creationId xmlns:a16="http://schemas.microsoft.com/office/drawing/2014/main" id="{B48209AC-A89D-6606-84D4-BD12E814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94" y="4791091"/>
            <a:ext cx="2316162" cy="17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Microsoft Office PowerPoint</Application>
  <PresentationFormat>Breitbild</PresentationFormat>
  <Paragraphs>158</Paragraphs>
  <Slides>24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Office</vt:lpstr>
      <vt:lpstr>European Future </vt:lpstr>
      <vt:lpstr>Welcome back! </vt:lpstr>
      <vt:lpstr>Outline for the week ahead</vt:lpstr>
      <vt:lpstr>European Future</vt:lpstr>
      <vt:lpstr>Project goal</vt:lpstr>
      <vt:lpstr>Expert work 🤓</vt:lpstr>
      <vt:lpstr>Phase 1 (ca. 90 mins.)</vt:lpstr>
      <vt:lpstr>Phase 1 (ca. 90 mins.)</vt:lpstr>
      <vt:lpstr>Poster</vt:lpstr>
      <vt:lpstr>Phase 2 (ca. 30 mins.)</vt:lpstr>
      <vt:lpstr>Evaluation</vt:lpstr>
      <vt:lpstr>First day</vt:lpstr>
      <vt:lpstr>Competence measurement</vt:lpstr>
      <vt:lpstr>Competence measurement</vt:lpstr>
      <vt:lpstr>Task</vt:lpstr>
      <vt:lpstr>Competence measurement</vt:lpstr>
      <vt:lpstr>Preparing visit to a newspaper</vt:lpstr>
      <vt:lpstr>Brainstorm and share (10 min) </vt:lpstr>
      <vt:lpstr>Create a slogan or motto to make a difference among peers! (15 min) </vt:lpstr>
      <vt:lpstr>List of rules (ca. 20 mins.)</vt:lpstr>
      <vt:lpstr>Case study - Digital Dilemma:  The Social Media struggle (90 min) </vt:lpstr>
      <vt:lpstr>Outlook</vt:lpstr>
      <vt:lpstr>Evaluation of the complete meeting</vt:lpstr>
      <vt:lpstr>Thank you so much for the great time!!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Future</dc:title>
  <dc:creator>Gerrit Kolbe</dc:creator>
  <cp:lastModifiedBy>Marc Hempel</cp:lastModifiedBy>
  <cp:revision>13</cp:revision>
  <dcterms:created xsi:type="dcterms:W3CDTF">2021-02-25T08:24:50Z</dcterms:created>
  <dcterms:modified xsi:type="dcterms:W3CDTF">2024-04-24T09:36:59Z</dcterms:modified>
</cp:coreProperties>
</file>