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0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05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266" r:id="rId21"/>
    <p:sldId id="258" r:id="rId22"/>
    <p:sldId id="304" r:id="rId23"/>
    <p:sldId id="269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Hempel" userId="b2f373e6-f5ef-45a3-b05f-29aaf7ae2cf3" providerId="ADAL" clId="{9ACFE847-8588-AD45-AA75-92737E375959}"/>
    <pc:docChg chg="custSel modSld">
      <pc:chgData name="Marc Hempel" userId="b2f373e6-f5ef-45a3-b05f-29aaf7ae2cf3" providerId="ADAL" clId="{9ACFE847-8588-AD45-AA75-92737E375959}" dt="2023-09-21T06:55:26.495" v="306" actId="1076"/>
      <pc:docMkLst>
        <pc:docMk/>
      </pc:docMkLst>
      <pc:sldChg chg="modSp">
        <pc:chgData name="Marc Hempel" userId="b2f373e6-f5ef-45a3-b05f-29aaf7ae2cf3" providerId="ADAL" clId="{9ACFE847-8588-AD45-AA75-92737E375959}" dt="2023-09-21T06:53:01.304" v="69" actId="20577"/>
        <pc:sldMkLst>
          <pc:docMk/>
          <pc:sldMk cId="4127445302" sldId="270"/>
        </pc:sldMkLst>
        <pc:graphicFrameChg chg="modGraphic">
          <ac:chgData name="Marc Hempel" userId="b2f373e6-f5ef-45a3-b05f-29aaf7ae2cf3" providerId="ADAL" clId="{9ACFE847-8588-AD45-AA75-92737E375959}" dt="2023-09-21T06:53:01.304" v="69" actId="20577"/>
          <ac:graphicFrameMkLst>
            <pc:docMk/>
            <pc:sldMk cId="4127445302" sldId="270"/>
            <ac:graphicFrameMk id="8" creationId="{15D2374A-61BD-65C8-397F-0FDF0C0D9D91}"/>
          </ac:graphicFrameMkLst>
        </pc:graphicFrameChg>
      </pc:sldChg>
      <pc:sldChg chg="modSp">
        <pc:chgData name="Marc Hempel" userId="b2f373e6-f5ef-45a3-b05f-29aaf7ae2cf3" providerId="ADAL" clId="{9ACFE847-8588-AD45-AA75-92737E375959}" dt="2023-09-21T06:55:26.495" v="306" actId="1076"/>
        <pc:sldMkLst>
          <pc:docMk/>
          <pc:sldMk cId="458080374" sldId="305"/>
        </pc:sldMkLst>
        <pc:spChg chg="mod">
          <ac:chgData name="Marc Hempel" userId="b2f373e6-f5ef-45a3-b05f-29aaf7ae2cf3" providerId="ADAL" clId="{9ACFE847-8588-AD45-AA75-92737E375959}" dt="2023-09-21T06:54:28.139" v="96" actId="20577"/>
          <ac:spMkLst>
            <pc:docMk/>
            <pc:sldMk cId="458080374" sldId="305"/>
            <ac:spMk id="2" creationId="{25A11393-806E-40F5-893B-7842FD082235}"/>
          </ac:spMkLst>
        </pc:spChg>
        <pc:spChg chg="mod">
          <ac:chgData name="Marc Hempel" userId="b2f373e6-f5ef-45a3-b05f-29aaf7ae2cf3" providerId="ADAL" clId="{9ACFE847-8588-AD45-AA75-92737E375959}" dt="2023-09-21T06:55:21.819" v="304" actId="20577"/>
          <ac:spMkLst>
            <pc:docMk/>
            <pc:sldMk cId="458080374" sldId="305"/>
            <ac:spMk id="6" creationId="{4A7FA820-55F7-1D26-0B1E-DDCE92BF330E}"/>
          </ac:spMkLst>
        </pc:spChg>
        <pc:picChg chg="mod">
          <ac:chgData name="Marc Hempel" userId="b2f373e6-f5ef-45a3-b05f-29aaf7ae2cf3" providerId="ADAL" clId="{9ACFE847-8588-AD45-AA75-92737E375959}" dt="2023-09-21T06:55:26.495" v="306" actId="1076"/>
          <ac:picMkLst>
            <pc:docMk/>
            <pc:sldMk cId="458080374" sldId="305"/>
            <ac:picMk id="7" creationId="{F5344BCF-FB57-C324-D1DD-8B9C7DAAE68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13280-6D39-0942-9306-BEF7AA6E2213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4B4D5-C2A9-E641-B5C6-90329D6A51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2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F7A5-6F82-411D-9DC9-0FE8BC677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E911D-C1EF-472D-B472-5AF1E7DC7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B88E62-9F39-4FAF-A57D-EA11FA44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3E74AB-1925-46FD-B1D8-8FA34820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13F74D-9AB6-4CE3-984D-7934980F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62C71-D341-4933-9540-F14065C9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E3C8362-2B7B-4E11-B44E-787B4399B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F35769-8415-4903-A622-E656493A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8A343A-F3DC-4968-9DEC-DEC4C811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4127BD-0FC9-4B7C-93C5-6EC759D2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7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78D1A10-F4E3-437A-AA27-273F27F5A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B20CB4-A744-4AA0-80BA-3C7793B83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02CEBA-0CFC-40C6-82E4-3A6206DE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EAF13D-9CCC-41B3-80CC-6F606DFC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C0A777-7314-439E-BC38-C96B8E3E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85205-8784-43F9-9168-E5D026A8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C6E0E5-5D79-43DB-8658-6C6863F05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C0CD37-6783-43A6-A0D8-7847C8EC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7CC034-0862-41E3-BB51-FEC1A409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6389F1-B11C-42AD-8D08-10B1A1EF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8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8E0CD-1395-4214-A4CA-58D86A1F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A908DA-CA88-49E2-99F7-70A7BEBC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7402B8-6A85-40E4-ABA0-582DC005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A2A38-4253-41BA-89A2-0057C1686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02FE5E-7478-4285-BD19-08914A3C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95589-0E17-4DE1-8801-A167CBD2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15B48E-F6EE-4743-8FB1-C9A43C214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0D8854-C6C7-4006-930C-516F1E370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2F7901-9E50-4718-AB81-6EF7A0D6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AC486D-966F-451E-9524-7EF8451D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F4618E-2222-437E-A1C8-74123715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9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2D4FA-33FE-4B80-806B-3DB9D22F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D70435-2574-4DFB-A6A9-D1524C73B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B4DC36-222F-4CEF-BB2F-3EF3B5B4C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1ADCBC-1070-4D9D-9A4A-8911881DA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1BC7B1-A99E-4133-B836-469EC8400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F8D9C91-B248-4C95-AAE3-C7E5B0AF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3E61CA-243C-4C74-9DB1-F0AFA523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284CE7-95DA-4DAE-BE5C-0AD12134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FA36E-0CBC-4FCC-983F-95E39BD9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C1A204-639E-460D-9BCC-51DE8AB2B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164293-0A03-4429-A3A9-09DF7D747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A40E17-7F56-4B10-BECD-49BDC457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5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6C18EDB-BA01-43F8-B6BA-D6C4843E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7F7865-465B-4309-9AF7-621AE163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BBD014-D5B5-429A-A752-2A8D6357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2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0BDF5-0F68-4FAD-92AA-9BAE84E9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5961A7-96AB-4192-A77D-B78D6529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B81C4E-7810-45A7-9A83-4B3B5F587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18CF67-D9EA-461C-AFD3-BDCFC17B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8DB37C-D42E-45B9-8E19-33D92DFE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49332C-422F-4B1E-90EF-88113BA2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5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B8F72-678F-4309-8F1A-6C2C10F0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0A015A-76B5-4F4F-9CEB-2FA343A07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BB8345-9D1D-4383-A73E-479089F8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8311B3-C5E3-4D3D-9080-BE66D9E3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DAAF45-B47C-432E-9FB8-D2CDB26D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0EBB00-7058-48AF-AC7E-14A891DD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25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5A21D5-668C-4644-81F4-7BDE9B3D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B4B709-9231-419B-A380-41483CA7A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9DFF20-FEA1-4515-9C4E-7C0181D0F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4E1C-247F-4053-B3C3-70154C5A4117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EE7C4-B19F-4FBE-BE13-7BD55F267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5805BC-8EAE-4081-8B84-B62E31F5D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6DB6-A054-4F22-86C6-964C6FFAA5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90B839-0371-4A1B-BB0B-AEE2C0E84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812" y="2723322"/>
            <a:ext cx="3510355" cy="2236738"/>
          </a:xfrm>
        </p:spPr>
        <p:txBody>
          <a:bodyPr>
            <a:normAutofit/>
          </a:bodyPr>
          <a:lstStyle/>
          <a:p>
            <a:pPr algn="l"/>
            <a:r>
              <a:rPr lang="de-DE" sz="4400">
                <a:solidFill>
                  <a:srgbClr val="FFFFFF"/>
                </a:solidFill>
              </a:rPr>
              <a:t>European Future 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BA0C4E-623D-4E2F-96C3-B28A862B3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3468" y="4963425"/>
            <a:ext cx="3510355" cy="758843"/>
          </a:xfrm>
        </p:spPr>
        <p:txBody>
          <a:bodyPr anchor="t">
            <a:normAutofit/>
          </a:bodyPr>
          <a:lstStyle/>
          <a:p>
            <a:pPr algn="l"/>
            <a:r>
              <a:rPr lang="de-DE" sz="2000">
                <a:solidFill>
                  <a:srgbClr val="FEFFFF"/>
                </a:solidFill>
              </a:rPr>
              <a:t>MEETING </a:t>
            </a:r>
            <a:r>
              <a:rPr lang="en-GB" sz="2000">
                <a:solidFill>
                  <a:srgbClr val="FEFFFF"/>
                </a:solidFill>
              </a:rPr>
              <a:t>IN </a:t>
            </a:r>
            <a:r>
              <a:rPr lang="de-DE" sz="2000" err="1">
                <a:solidFill>
                  <a:srgbClr val="FEFFFF"/>
                </a:solidFill>
              </a:rPr>
              <a:t>PLOVDID</a:t>
            </a:r>
            <a:r>
              <a:rPr lang="en-GB" sz="2000">
                <a:solidFill>
                  <a:srgbClr val="FEFFFF"/>
                </a:solidFill>
              </a:rPr>
              <a:t> 202</a:t>
            </a:r>
            <a:r>
              <a:rPr lang="de-DE" sz="2000">
                <a:solidFill>
                  <a:srgbClr val="FEFFFF"/>
                </a:solidFill>
              </a:rPr>
              <a:t>3</a:t>
            </a:r>
            <a:endParaRPr lang="en-US" sz="2000">
              <a:solidFill>
                <a:srgbClr val="FEFFFF"/>
              </a:solidFill>
            </a:endParaRPr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C9C967-5A8A-41DF-B45A-F5AC89487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6" t="28906" r="26288" b="26306"/>
          <a:stretch/>
        </p:blipFill>
        <p:spPr>
          <a:xfrm>
            <a:off x="3412340" y="978174"/>
            <a:ext cx="2426831" cy="286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4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Questionnaire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Thinking about your own media consumption…</a:t>
            </a:r>
          </a:p>
          <a:p>
            <a:endParaRPr lang="en-GB"/>
          </a:p>
          <a:p>
            <a:r>
              <a:rPr lang="en-GB"/>
              <a:t>Scan the QR-code and answer the questions with your smartphone.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FC257167-4484-2CB0-F8D6-22EEE8B472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4" t="36044" r="25588" b="14104"/>
          <a:stretch/>
        </p:blipFill>
        <p:spPr>
          <a:xfrm>
            <a:off x="9103762" y="3898021"/>
            <a:ext cx="2061423" cy="21176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C7456B-2D3E-A570-39D1-9C246AB53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92" y="3849466"/>
            <a:ext cx="4705287" cy="2462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802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Media Consumption (ca. 30 mins.)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Check whether your assumptions about your media consumption are actually true.</a:t>
            </a:r>
          </a:p>
          <a:p>
            <a:pPr lvl="1"/>
            <a:r>
              <a:rPr lang="en-GB"/>
              <a:t>Apple phones: Settings —&gt; </a:t>
            </a:r>
            <a:r>
              <a:rPr lang="en-GB" err="1"/>
              <a:t>Screentime</a:t>
            </a:r>
            <a:endParaRPr lang="en-GB"/>
          </a:p>
          <a:p>
            <a:pPr lvl="1"/>
            <a:r>
              <a:rPr lang="en-GB"/>
              <a:t>Android phones: Settings —&gt; </a:t>
            </a:r>
            <a:r>
              <a:rPr lang="en-GB" err="1"/>
              <a:t>Screentime</a:t>
            </a:r>
            <a:r>
              <a:rPr lang="en-GB"/>
              <a:t> / digital well-being</a:t>
            </a:r>
          </a:p>
          <a:p>
            <a:r>
              <a:rPr lang="en-GB"/>
              <a:t>Discuss the results in your groups:</a:t>
            </a:r>
          </a:p>
          <a:p>
            <a:pPr lvl="1"/>
            <a:r>
              <a:rPr lang="en-GB"/>
              <a:t>Were you surprised about anything?</a:t>
            </a:r>
          </a:p>
          <a:p>
            <a:pPr lvl="1"/>
            <a:r>
              <a:rPr lang="en-GB"/>
              <a:t>Name positive and negative aspects about this media consumption.</a:t>
            </a:r>
          </a:p>
          <a:p>
            <a:pPr lvl="1"/>
            <a:r>
              <a:rPr lang="en-GB"/>
              <a:t>Be able to present your results in a </a:t>
            </a:r>
            <a:r>
              <a:rPr lang="en-GB" err="1"/>
              <a:t>mindmap</a:t>
            </a:r>
            <a:r>
              <a:rPr lang="en-GB"/>
              <a:t> and explain it to the others.</a:t>
            </a:r>
          </a:p>
        </p:txBody>
      </p:sp>
    </p:spTree>
    <p:extLst>
      <p:ext uri="{BB962C8B-B14F-4D97-AF65-F5344CB8AC3E}">
        <p14:creationId xmlns:p14="http://schemas.microsoft.com/office/powerpoint/2010/main" val="166299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Preparing</a:t>
            </a:r>
            <a:r>
              <a:rPr lang="de-DE" dirty="0"/>
              <a:t> </a:t>
            </a:r>
            <a:r>
              <a:rPr lang="de-DE" dirty="0" err="1"/>
              <a:t>visit</a:t>
            </a:r>
            <a:r>
              <a:rPr lang="de-DE" dirty="0"/>
              <a:t> to</a:t>
            </a:r>
            <a:r>
              <a:rPr lang="en-GB" dirty="0"/>
              <a:t> a newspaper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Later we will visit the manager and editor of </a:t>
            </a:r>
            <a:r>
              <a:rPr lang="en-GB" dirty="0" err="1"/>
              <a:t>Marica</a:t>
            </a:r>
            <a:r>
              <a:rPr lang="en-GB" dirty="0"/>
              <a:t> News &amp; Media – the leading South Bulgaria newspaper websites.</a:t>
            </a:r>
          </a:p>
          <a:p>
            <a:r>
              <a:rPr lang="en-GB" dirty="0"/>
              <a:t>In your small groups prepare some questions for the people who work there.</a:t>
            </a:r>
          </a:p>
          <a:p>
            <a:r>
              <a:rPr lang="en-GB" dirty="0"/>
              <a:t>Especially focus on our topic of Fake News and recent changes in the world of media.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344BCF-FB57-C324-D1DD-8B9C7DAA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43" y="4228832"/>
            <a:ext cx="1948131" cy="19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0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First day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Thumbs barometer 👍   👎 </a:t>
            </a:r>
          </a:p>
          <a:p>
            <a:r>
              <a:rPr lang="en-GB"/>
              <a:t>Give us a few opinions</a:t>
            </a:r>
          </a:p>
        </p:txBody>
      </p:sp>
    </p:spTree>
    <p:extLst>
      <p:ext uri="{BB962C8B-B14F-4D97-AF65-F5344CB8AC3E}">
        <p14:creationId xmlns:p14="http://schemas.microsoft.com/office/powerpoint/2010/main" val="30968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Warm</a:t>
            </a:r>
            <a:r>
              <a:rPr lang="en-GB"/>
              <a:t>-up: Getting information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Why do you want to know something?</a:t>
            </a:r>
          </a:p>
          <a:p>
            <a:r>
              <a:rPr lang="en-GB"/>
              <a:t>How do you research information?</a:t>
            </a:r>
          </a:p>
          <a:p>
            <a:r>
              <a:rPr lang="en-GB"/>
              <a:t>Which effect does it have on me?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82E39E-F980-9E25-051F-76BFB4FA4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029" y="3569621"/>
            <a:ext cx="5593941" cy="2041033"/>
          </a:xfrm>
          <a:prstGeom prst="rect">
            <a:avLst/>
          </a:prstGeom>
        </p:spPr>
      </p:pic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17B65D60-7842-DD8C-4704-357BD0CC7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600" y="5792106"/>
            <a:ext cx="6315044" cy="668011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Think             Pair                   Share</a:t>
            </a:r>
          </a:p>
        </p:txBody>
      </p:sp>
    </p:spTree>
    <p:extLst>
      <p:ext uri="{BB962C8B-B14F-4D97-AF65-F5344CB8AC3E}">
        <p14:creationId xmlns:p14="http://schemas.microsoft.com/office/powerpoint/2010/main" val="1164817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work 🤓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GB"/>
              <a:t>goals:</a:t>
            </a:r>
          </a:p>
          <a:p>
            <a:pPr lvl="1"/>
            <a:r>
              <a:rPr lang="en-GB"/>
              <a:t>get a deeper insight into different aspects regarding our topic</a:t>
            </a:r>
          </a:p>
          <a:p>
            <a:pPr lvl="1"/>
            <a:r>
              <a:rPr lang="en-GB"/>
              <a:t>find a creative way to present your results to others</a:t>
            </a:r>
          </a:p>
          <a:p>
            <a:pPr lvl="1"/>
            <a:r>
              <a:rPr lang="en-GB"/>
              <a:t>you can also use other sources of information regarding your topic</a:t>
            </a:r>
          </a:p>
          <a:p>
            <a:pPr lvl="1"/>
            <a:endParaRPr lang="en-GB"/>
          </a:p>
          <a:p>
            <a:r>
              <a:rPr lang="en-GB"/>
              <a:t>method:</a:t>
            </a:r>
          </a:p>
          <a:p>
            <a:pPr lvl="1"/>
            <a:r>
              <a:rPr lang="en-GB"/>
              <a:t>group puzzle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D6B174EF-0346-ECA2-3064-A7DABB700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48" y="3644116"/>
            <a:ext cx="3545807" cy="26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67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Phase 1 (ca. 30 mins.)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get together in groups of 5</a:t>
            </a:r>
          </a:p>
          <a:p>
            <a:r>
              <a:rPr lang="en-GB"/>
              <a:t>distribute the different texts / materials</a:t>
            </a:r>
          </a:p>
          <a:p>
            <a:r>
              <a:rPr lang="en-GB"/>
              <a:t>read the material and write down the most important aspects</a:t>
            </a:r>
          </a:p>
          <a:p>
            <a:r>
              <a:rPr lang="en-GB"/>
              <a:t>think about a creative way to present your results </a:t>
            </a:r>
          </a:p>
          <a:p>
            <a:pPr lvl="1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C7A4143-0B78-D0DD-CA8A-7E22D5B4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141" y="3646535"/>
            <a:ext cx="2519148" cy="20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84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Phase 2 (ca. 90 mins</a:t>
            </a:r>
            <a:r>
              <a:rPr lang="en-GB">
                <a:sym typeface="Wingdings" pitchFamily="2" charset="2"/>
              </a:rPr>
              <a:t>.)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62597" cy="4351338"/>
          </a:xfrm>
        </p:spPr>
        <p:txBody>
          <a:bodyPr/>
          <a:lstStyle/>
          <a:p>
            <a:r>
              <a:rPr lang="en-GB"/>
              <a:t>get together in expert groups (all the students who have worked on the same topic)</a:t>
            </a:r>
          </a:p>
          <a:p>
            <a:r>
              <a:rPr lang="en-GB"/>
              <a:t>share and compare your results</a:t>
            </a:r>
          </a:p>
          <a:p>
            <a:r>
              <a:rPr lang="en-GB"/>
              <a:t>find a creative way to present your results to the others (digital poster, video, reel etc.) </a:t>
            </a:r>
          </a:p>
          <a:p>
            <a:pPr lvl="1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1F34E3-35EF-EC82-8ECB-993DF4F01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0" r="38228" b="4335"/>
          <a:stretch/>
        </p:blipFill>
        <p:spPr>
          <a:xfrm>
            <a:off x="9920335" y="1710125"/>
            <a:ext cx="1433465" cy="446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81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Phase 3 (ca. 30 mins</a:t>
            </a:r>
            <a:r>
              <a:rPr lang="en-GB">
                <a:sym typeface="Wingdings" pitchFamily="2" charset="2"/>
              </a:rPr>
              <a:t>.)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62597" cy="4351338"/>
          </a:xfrm>
        </p:spPr>
        <p:txBody>
          <a:bodyPr/>
          <a:lstStyle/>
          <a:p>
            <a:r>
              <a:rPr lang="en-GB"/>
              <a:t>get together in your original groups </a:t>
            </a:r>
          </a:p>
          <a:p>
            <a:r>
              <a:rPr lang="en-GB"/>
              <a:t>present your findings to the other group members</a:t>
            </a:r>
          </a:p>
          <a:p>
            <a:pPr lvl="1"/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1F34E3-35EF-EC82-8ECB-993DF4F01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3" t="930" r="3365" b="236"/>
          <a:stretch/>
        </p:blipFill>
        <p:spPr>
          <a:xfrm>
            <a:off x="9920335" y="1710125"/>
            <a:ext cx="1433465" cy="46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6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Evaluation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/>
              <a:t>What did you learn?</a:t>
            </a:r>
          </a:p>
          <a:p>
            <a:r>
              <a:rPr lang="en-GB"/>
              <a:t>What was new / surprising / shocking?</a:t>
            </a:r>
          </a:p>
          <a:p>
            <a:r>
              <a:rPr lang="en-GB"/>
              <a:t>Has this activity changed your perspective on the topic?</a:t>
            </a:r>
          </a:p>
          <a:p>
            <a:r>
              <a:rPr lang="en-GB"/>
              <a:t>Is there anything you’d now like to change in your personal life?</a:t>
            </a:r>
          </a:p>
          <a:p>
            <a:pPr lvl="1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55F643-9904-48DB-4F50-BEEB5022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367" y="4160099"/>
            <a:ext cx="5238890" cy="1911488"/>
          </a:xfrm>
          <a:prstGeom prst="rect">
            <a:avLst/>
          </a:prstGeom>
        </p:spPr>
      </p:pic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95DB6307-F36E-8285-FBB9-57714285DB4B}"/>
              </a:ext>
            </a:extLst>
          </p:cNvPr>
          <p:cNvSpPr txBox="1">
            <a:spLocks/>
          </p:cNvSpPr>
          <p:nvPr/>
        </p:nvSpPr>
        <p:spPr>
          <a:xfrm>
            <a:off x="3525367" y="6134081"/>
            <a:ext cx="5743860" cy="315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Think             Pair                   Share</a:t>
            </a:r>
          </a:p>
        </p:txBody>
      </p:sp>
    </p:spTree>
    <p:extLst>
      <p:ext uri="{BB962C8B-B14F-4D97-AF65-F5344CB8AC3E}">
        <p14:creationId xmlns:p14="http://schemas.microsoft.com/office/powerpoint/2010/main" val="170293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Welcome! 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508BEF4-393B-8045-A00F-44AF7081D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936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Outline for the week ahead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Final goal for Friday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Monday’s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Wednesday’s schedule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Friday’s schedule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DA2D16-8814-5543-8E65-095F2097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387" y="3774328"/>
            <a:ext cx="3736258" cy="28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34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Competence measurement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10185689" y="97877"/>
            <a:ext cx="1872961" cy="1166319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508BEF4-393B-8045-A00F-44AF7081D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936"/>
            <a:ext cx="10515600" cy="4351338"/>
          </a:xfrm>
        </p:spPr>
        <p:txBody>
          <a:bodyPr/>
          <a:lstStyle/>
          <a:p>
            <a:r>
              <a:rPr lang="en-GB"/>
              <a:t>What is it good for?</a:t>
            </a:r>
          </a:p>
          <a:p>
            <a:pPr lvl="1"/>
            <a:r>
              <a:rPr lang="en-GB"/>
              <a:t>Skills for life such as teamwork, problem solving and level of effort are evaluated</a:t>
            </a:r>
          </a:p>
          <a:p>
            <a:pPr lvl="1"/>
            <a:r>
              <a:rPr lang="en-GB"/>
              <a:t>You get an individual feedback about what you’re good at and what you could still work on. </a:t>
            </a:r>
          </a:p>
          <a:p>
            <a:pPr lvl="1"/>
            <a:r>
              <a:rPr lang="en-GB"/>
              <a:t>You will get to know what your development is like at the final meeting in Cologne in autumn next year.</a:t>
            </a:r>
          </a:p>
          <a:p>
            <a:pPr lvl="1"/>
            <a:r>
              <a:rPr lang="en-GB"/>
              <a:t>Your interests are considered for the trip to Budapest.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52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96A26-17F8-4C05-817B-81CEE7D6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Task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7E86EF-03D4-49F6-BDCA-C7BF548C8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a day of sightseeing for your stay in </a:t>
            </a:r>
            <a:r>
              <a:rPr lang="en-GB" sz="4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Budapest</a:t>
            </a:r>
            <a:r>
              <a:rPr lang="en-US" sz="4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e-DE" sz="4000">
                <a:effectLst/>
              </a:rPr>
              <a:t> </a:t>
            </a:r>
            <a:endParaRPr lang="en-GB" sz="4000">
              <a:effectLst/>
            </a:endParaRPr>
          </a:p>
          <a:p>
            <a:pPr>
              <a:buFont typeface="Wingdings" pitchFamily="2" charset="2"/>
              <a:buChar char="Ø"/>
            </a:pPr>
            <a:r>
              <a:rPr lang="en-GB" sz="4000"/>
              <a:t>stay in original groups</a:t>
            </a:r>
          </a:p>
          <a:p>
            <a:pPr>
              <a:buFont typeface="Wingdings" pitchFamily="2" charset="2"/>
              <a:buChar char="Ø"/>
            </a:pPr>
            <a:r>
              <a:rPr lang="en-GB" sz="4000"/>
              <a:t>Written tour guide and Hungarian “experts” in every group</a:t>
            </a:r>
          </a:p>
          <a:p>
            <a:pPr>
              <a:buFont typeface="Wingdings" pitchFamily="2" charset="2"/>
              <a:buChar char="Ø"/>
            </a:pPr>
            <a:r>
              <a:rPr lang="en-GB" sz="4000"/>
              <a:t>you can also use other sources of information (smartphones, tablets etc.)</a:t>
            </a:r>
            <a:endParaRPr lang="en-US" sz="40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EFB322-1DEE-4831-85D0-A18369D1C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10185689" y="97877"/>
            <a:ext cx="1872961" cy="11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53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Outlook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/>
              <a:t>coordinators will review your results and plan a great trip to Hungary</a:t>
            </a:r>
          </a:p>
          <a:p>
            <a:r>
              <a:rPr lang="en-GB"/>
              <a:t>we will learn more about the topic and the history of fake news / propaganda</a:t>
            </a:r>
          </a:p>
          <a:p>
            <a:r>
              <a:rPr lang="en-GB"/>
              <a:t>we will start our work on the actual reader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77A389AB-0A70-9A30-1EE9-EA2D07DB7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96" y="4039621"/>
            <a:ext cx="4039607" cy="227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1090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96A26-17F8-4C05-817B-81CEE7D6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Feedback time</a:t>
            </a:r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9693FB-CA5F-1840-98AE-474FFB78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442" y="2100074"/>
            <a:ext cx="4959115" cy="32940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9B5ACA1-FBA2-2529-D41B-8501B22F3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9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96A26-17F8-4C05-817B-81CEE7D6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 so much for the great time!!</a:t>
            </a:r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1E8165B-0BD0-8841-B908-B418A0173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68" y="1825625"/>
            <a:ext cx="557586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385FB57-ACA9-F086-FC9F-B2788F475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5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9616" b="3"/>
          <a:stretch/>
        </p:blipFill>
        <p:spPr>
          <a:xfrm>
            <a:off x="10185689" y="97877"/>
            <a:ext cx="1872961" cy="116631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7AFA877-1248-F94B-9CF3-641D2B96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Outline for the week ahead</a:t>
            </a:r>
            <a:endParaRPr lang="en-US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15D2374A-61BD-65C8-397F-0FDF0C0D9D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964732"/>
              </p:ext>
            </p:extLst>
          </p:nvPr>
        </p:nvGraphicFramePr>
        <p:xfrm>
          <a:off x="1373752" y="1742155"/>
          <a:ext cx="9289218" cy="475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437">
                  <a:extLst>
                    <a:ext uri="{9D8B030D-6E8A-4147-A177-3AD203B41FA5}">
                      <a16:colId xmlns:a16="http://schemas.microsoft.com/office/drawing/2014/main" val="2417430053"/>
                    </a:ext>
                  </a:extLst>
                </a:gridCol>
                <a:gridCol w="1775620">
                  <a:extLst>
                    <a:ext uri="{9D8B030D-6E8A-4147-A177-3AD203B41FA5}">
                      <a16:colId xmlns:a16="http://schemas.microsoft.com/office/drawing/2014/main" val="2119737704"/>
                    </a:ext>
                  </a:extLst>
                </a:gridCol>
                <a:gridCol w="2088747">
                  <a:extLst>
                    <a:ext uri="{9D8B030D-6E8A-4147-A177-3AD203B41FA5}">
                      <a16:colId xmlns:a16="http://schemas.microsoft.com/office/drawing/2014/main" val="605501238"/>
                    </a:ext>
                  </a:extLst>
                </a:gridCol>
                <a:gridCol w="1668788">
                  <a:extLst>
                    <a:ext uri="{9D8B030D-6E8A-4147-A177-3AD203B41FA5}">
                      <a16:colId xmlns:a16="http://schemas.microsoft.com/office/drawing/2014/main" val="2513634453"/>
                    </a:ext>
                  </a:extLst>
                </a:gridCol>
                <a:gridCol w="1592164">
                  <a:extLst>
                    <a:ext uri="{9D8B030D-6E8A-4147-A177-3AD203B41FA5}">
                      <a16:colId xmlns:a16="http://schemas.microsoft.com/office/drawing/2014/main" val="1354202304"/>
                    </a:ext>
                  </a:extLst>
                </a:gridCol>
                <a:gridCol w="1227462">
                  <a:extLst>
                    <a:ext uri="{9D8B030D-6E8A-4147-A177-3AD203B41FA5}">
                      <a16:colId xmlns:a16="http://schemas.microsoft.com/office/drawing/2014/main" val="596250888"/>
                    </a:ext>
                  </a:extLst>
                </a:gridCol>
              </a:tblGrid>
              <a:tr h="534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Time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Monday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25. 09.2023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Tuesday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26. 09.2023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Wednesday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27. 09.2023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Thursday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28. 09.2023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Friday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29. 09.2023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3506247771"/>
                  </a:ext>
                </a:extLst>
              </a:tr>
              <a:tr h="103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Morning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9:00- 12:00 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Learning walk with a tour guide - City center, The Old town 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9:00-13:00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Second seminar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9:00- 12:30 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Third seminar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9:00-12:30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Final workshop &amp; farewell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1109117384"/>
                  </a:ext>
                </a:extLst>
              </a:tr>
              <a:tr h="7737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Noon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13:00 Welcome at school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12:00 -14:00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Free time for lunch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Meeting at the Roman Stadium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14:00 – 17:00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Cultural Tourism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Bachkovo monastery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National Cuisine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942233600"/>
                  </a:ext>
                </a:extLst>
              </a:tr>
              <a:tr h="980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Afternoon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14:30-16:00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First workshop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14:00 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City hall – meeting the mayor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14:30-15:30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Museum of Natural Sciences</a:t>
                      </a: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14:30-15:30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Meeting the manager and editor of </a:t>
                      </a:r>
                      <a:r>
                        <a:rPr lang="en-GB" sz="1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Marica</a:t>
                      </a: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Sun" panose="02010600030101010101" pitchFamily="2" charset="-122"/>
                        </a:rPr>
                        <a:t> News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Departure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746973662"/>
                  </a:ext>
                </a:extLst>
              </a:tr>
              <a:tr h="1172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Evening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Free time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Free time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Free time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18:10: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Meeting in the garden - Imperial Hotel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19:00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 </a:t>
                      </a:r>
                      <a:r>
                        <a:rPr lang="en-GB" sz="1000">
                          <a:effectLst/>
                        </a:rPr>
                        <a:t>Collective farewell dinner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1930" marR="61930" marT="0" marB="0"/>
                </a:tc>
                <a:extLst>
                  <a:ext uri="{0D108BD9-81ED-4DB2-BD59-A6C34878D82A}">
                    <a16:rowId xmlns:a16="http://schemas.microsoft.com/office/drawing/2014/main" val="152982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44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Welcome! 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id="{D61BBF8F-2A38-3A94-14E7-B5DA6FDAE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65" y="2207811"/>
            <a:ext cx="6533670" cy="3412882"/>
          </a:xfrm>
        </p:spPr>
      </p:pic>
    </p:spTree>
    <p:extLst>
      <p:ext uri="{BB962C8B-B14F-4D97-AF65-F5344CB8AC3E}">
        <p14:creationId xmlns:p14="http://schemas.microsoft.com/office/powerpoint/2010/main" val="260256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Present yourselves (ca. 15 mins.)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Get together in international groups of three (🇧🇬🇭🇺🇩🇪)</a:t>
            </a:r>
          </a:p>
          <a:p>
            <a:r>
              <a:rPr lang="en-GB"/>
              <a:t>Present yourselves and include your two facts, one lie.</a:t>
            </a:r>
          </a:p>
          <a:p>
            <a:r>
              <a:rPr lang="en-GB"/>
              <a:t>Write down which lies you identified.</a:t>
            </a:r>
          </a:p>
          <a:p>
            <a:r>
              <a:rPr lang="en-GB"/>
              <a:t>When everyone’s finished, reveal what the lie is.</a:t>
            </a:r>
          </a:p>
          <a:p>
            <a:r>
              <a:rPr lang="en-GB"/>
              <a:t>Give yourselves one point for each lie you guessed correctly.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42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 truths – one lie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Feedback:</a:t>
            </a:r>
          </a:p>
          <a:p>
            <a:pPr lvl="1"/>
            <a:endParaRPr lang="en-GB"/>
          </a:p>
          <a:p>
            <a:pPr lvl="1"/>
            <a:r>
              <a:rPr lang="en-GB"/>
              <a:t>How many lies did you correctly identify?</a:t>
            </a:r>
          </a:p>
          <a:p>
            <a:pPr lvl="1"/>
            <a:r>
              <a:rPr lang="en-GB"/>
              <a:t>How was it for you to present lies about yourself?</a:t>
            </a:r>
          </a:p>
          <a:p>
            <a:pPr lvl="1"/>
            <a:r>
              <a:rPr lang="en-GB"/>
              <a:t>What made it hard or easy?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CB6FBE-D56B-0F31-ABA0-2C25D1C00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789" y="4244799"/>
            <a:ext cx="2733558" cy="18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European Future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8533" cy="4351338"/>
          </a:xfrm>
        </p:spPr>
        <p:txBody>
          <a:bodyPr/>
          <a:lstStyle/>
          <a:p>
            <a:r>
              <a:rPr lang="en-GB"/>
              <a:t>After getting to know you, we would also like to present the project.</a:t>
            </a:r>
          </a:p>
          <a:p>
            <a:r>
              <a:rPr lang="en-GB"/>
              <a:t>Check out our Instagram account.</a:t>
            </a:r>
          </a:p>
          <a:p>
            <a:r>
              <a:rPr lang="en-GB"/>
              <a:t>In your group, discuss the following questions:</a:t>
            </a:r>
          </a:p>
          <a:p>
            <a:pPr lvl="1"/>
            <a:r>
              <a:rPr lang="en-GB"/>
              <a:t>What do you think is the goal of the project?</a:t>
            </a:r>
          </a:p>
          <a:p>
            <a:pPr lvl="1"/>
            <a:r>
              <a:rPr lang="en-GB"/>
              <a:t>Which were the nicest activities during past meetings?</a:t>
            </a:r>
          </a:p>
          <a:p>
            <a:pPr lvl="1"/>
            <a:r>
              <a:rPr lang="en-GB"/>
              <a:t>What are your expectations for this meeting?</a:t>
            </a:r>
          </a:p>
          <a:p>
            <a:r>
              <a:rPr lang="en-GB"/>
              <a:t>Be able to present what you discussed in a 2-minute-presentation.</a:t>
            </a:r>
          </a:p>
          <a:p>
            <a:endParaRPr lang="en-GB"/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7B16B61D-85F8-A8EB-6C55-3E7CBE2B2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068" y="2645257"/>
            <a:ext cx="3052517" cy="36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6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European Future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Surprise</a:t>
            </a: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7101448D-403C-11CB-1732-D48DB7E45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1994648"/>
            <a:ext cx="5994399" cy="28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11393-806E-40F5-893B-7842FD0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goal</a:t>
            </a:r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464C70-C492-44B2-80CB-67414B787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18" b="25918"/>
          <a:stretch/>
        </p:blipFill>
        <p:spPr>
          <a:xfrm>
            <a:off x="9500797" y="97877"/>
            <a:ext cx="2557853" cy="1592811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A7FA820-55F7-1D26-0B1E-DDCE92BF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Have a lot of fun together!</a:t>
            </a:r>
          </a:p>
          <a:p>
            <a:r>
              <a:rPr lang="en-GB"/>
              <a:t>Learn about all of our cultures</a:t>
            </a:r>
          </a:p>
          <a:p>
            <a:r>
              <a:rPr lang="en-GB"/>
              <a:t>Create a reader for teachers &amp; students that addresses fake news, social media usage and its dangers.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D3C0C6-05AB-F110-257E-7A13E76F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62" y="3802063"/>
            <a:ext cx="3683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03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24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Office</vt:lpstr>
      <vt:lpstr>European Future </vt:lpstr>
      <vt:lpstr>Welcome! </vt:lpstr>
      <vt:lpstr>Outline for the week ahead</vt:lpstr>
      <vt:lpstr>Welcome! </vt:lpstr>
      <vt:lpstr>Present yourselves (ca. 15 mins.)</vt:lpstr>
      <vt:lpstr>Two truths – one lie</vt:lpstr>
      <vt:lpstr>European Future</vt:lpstr>
      <vt:lpstr>European Future</vt:lpstr>
      <vt:lpstr>Project goal</vt:lpstr>
      <vt:lpstr>Questionnaire</vt:lpstr>
      <vt:lpstr>Media Consumption (ca. 30 mins.)</vt:lpstr>
      <vt:lpstr>Preparing visit to a newspaper</vt:lpstr>
      <vt:lpstr>First day</vt:lpstr>
      <vt:lpstr>Warm-up: Getting information</vt:lpstr>
      <vt:lpstr>Expert work 🤓</vt:lpstr>
      <vt:lpstr>Phase 1 (ca. 30 mins.)</vt:lpstr>
      <vt:lpstr>Phase 2 (ca. 90 mins.)</vt:lpstr>
      <vt:lpstr>Phase 3 (ca. 30 mins.)</vt:lpstr>
      <vt:lpstr>Evaluation</vt:lpstr>
      <vt:lpstr>Competence measurement</vt:lpstr>
      <vt:lpstr>Task</vt:lpstr>
      <vt:lpstr>Outlook</vt:lpstr>
      <vt:lpstr>Feedback time</vt:lpstr>
      <vt:lpstr>Thank you so much for the great time!!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Future</dc:title>
  <dc:creator>Gerrit Kolbe</dc:creator>
  <cp:lastModifiedBy>Marc Hempel</cp:lastModifiedBy>
  <cp:revision>5</cp:revision>
  <dcterms:created xsi:type="dcterms:W3CDTF">2021-02-25T08:24:50Z</dcterms:created>
  <dcterms:modified xsi:type="dcterms:W3CDTF">2023-09-21T06:55:28Z</dcterms:modified>
</cp:coreProperties>
</file>